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9.png" ContentType="image/png"/>
  <Override PartName="/ppt/media/image10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ia.loria.fr/" TargetMode="Externa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85800" y="2971800"/>
            <a:ext cx="7770600" cy="146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Axe IA-TAL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77" name="TextShape 2"/>
          <p:cNvSpPr/>
          <p:nvPr/>
        </p:nvSpPr>
        <p:spPr>
          <a:xfrm>
            <a:off x="3429000" y="3200400"/>
            <a:ext cx="4342680" cy="16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Périmètre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Projets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Animation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30"/>
          <p:cNvSpPr/>
          <p:nvPr/>
        </p:nvSpPr>
        <p:spPr>
          <a:xfrm>
            <a:off x="838080" y="274680"/>
            <a:ext cx="7846920" cy="11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Exemple: Web Sémantique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1371600" y="1335600"/>
            <a:ext cx="6857640" cy="162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- Collaboration avec les AHP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- Propose un langage de transformations de requêtes SPARQL associées à des coûts de transformations et des explications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- Appliqué au corpus de la correspondance de H. Poincaré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4834800" y="5798520"/>
            <a:ext cx="35852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1800" spc="-1" strike="noStrike">
                <a:latin typeface="Arial"/>
              </a:rPr>
              <a:t>Extrait de “Semantic Web” 2021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1828800" y="5450400"/>
            <a:ext cx="17330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1800" spc="-1" strike="noStrike">
                <a:latin typeface="Arial"/>
              </a:rPr>
              <a:t>Nicolas Lasolle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1143000" y="3657600"/>
            <a:ext cx="2971440" cy="1677600"/>
          </a:xfrm>
          <a:prstGeom prst="rect">
            <a:avLst/>
          </a:prstGeom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4572000" y="2953800"/>
            <a:ext cx="3964320" cy="276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838080" y="274680"/>
            <a:ext cx="7846920" cy="11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Périmètre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1833480" y="1373400"/>
            <a:ext cx="5936400" cy="508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38080" y="274680"/>
            <a:ext cx="7846920" cy="11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Périmètre: interdisciplinarité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862200" y="2169000"/>
            <a:ext cx="7738200" cy="312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3"/>
          <p:cNvSpPr/>
          <p:nvPr/>
        </p:nvSpPr>
        <p:spPr>
          <a:xfrm>
            <a:off x="838080" y="274680"/>
            <a:ext cx="7846920" cy="11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Projets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1371600" y="1299600"/>
            <a:ext cx="6857640" cy="52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1. OLKi </a:t>
            </a:r>
            <a:r>
              <a:rPr b="0" lang="en-US" sz="1800" spc="-1" strike="noStrike">
                <a:latin typeface="Arial"/>
              </a:rPr>
              <a:t>(région/PIA): </a:t>
            </a:r>
            <a:r>
              <a:rPr b="0" lang="en-US" sz="1800" spc="-1" strike="noStrike">
                <a:latin typeface="Arial"/>
              </a:rPr>
              <a:t>IA, langage, </a:t>
            </a:r>
            <a:r>
              <a:rPr b="0" lang="en-US" sz="1800" spc="-1" strike="noStrike">
                <a:latin typeface="Arial"/>
              </a:rPr>
              <a:t>éthique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2. XNLG </a:t>
            </a:r>
            <a:r>
              <a:rPr b="0" lang="en-US" sz="1800" spc="-1" strike="noStrike">
                <a:latin typeface="Arial"/>
              </a:rPr>
              <a:t>(chaire IA): </a:t>
            </a:r>
            <a:r>
              <a:rPr b="0" lang="en-US" sz="1800" spc="-1" strike="noStrike">
                <a:latin typeface="Arial"/>
              </a:rPr>
              <a:t>TAL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3. LIFT (GDR): </a:t>
            </a:r>
            <a:r>
              <a:rPr b="0" lang="en-US" sz="1800" spc="-1" strike="noStrike">
                <a:latin typeface="Arial"/>
              </a:rPr>
              <a:t>resources </a:t>
            </a:r>
            <a:r>
              <a:rPr b="0" lang="en-US" sz="1800" spc="-1" strike="noStrike">
                <a:latin typeface="Arial"/>
              </a:rPr>
              <a:t>linguistiques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4. COMPRISE </a:t>
            </a:r>
            <a:r>
              <a:rPr b="0" lang="en-US" sz="1800" spc="-1" strike="noStrike">
                <a:latin typeface="Arial"/>
              </a:rPr>
              <a:t>(H2020): </a:t>
            </a:r>
            <a:r>
              <a:rPr b="0" lang="en-US" sz="1800" spc="-1" strike="noStrike">
                <a:latin typeface="Arial"/>
              </a:rPr>
              <a:t>parole et vie </a:t>
            </a:r>
            <a:r>
              <a:rPr b="0" lang="en-US" sz="1800" spc="-1" strike="noStrike">
                <a:latin typeface="Arial"/>
              </a:rPr>
              <a:t>privée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5. DEEP-</a:t>
            </a:r>
            <a:r>
              <a:rPr b="0" lang="en-US" sz="1800" spc="-1" strike="noStrike">
                <a:latin typeface="Arial"/>
                <a:ea typeface="Noto Sans CJK SC"/>
              </a:rPr>
              <a:t>PRIVACY </a:t>
            </a:r>
            <a:r>
              <a:rPr b="0" lang="en-US" sz="1800" spc="-1" strike="noStrike">
                <a:latin typeface="Arial"/>
                <a:ea typeface="Noto Sans CJK SC"/>
              </a:rPr>
              <a:t>(ANR): parole </a:t>
            </a:r>
            <a:r>
              <a:rPr b="0" lang="en-US" sz="1800" spc="-1" strike="noStrike">
                <a:latin typeface="Arial"/>
                <a:ea typeface="Noto Sans CJK SC"/>
              </a:rPr>
              <a:t>et vie privée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6. NL4XAI </a:t>
            </a:r>
            <a:r>
              <a:rPr b="0" lang="en-US" sz="1800" spc="-1" strike="noStrike">
                <a:latin typeface="Arial"/>
                <a:ea typeface="Noto Sans CJK SC"/>
              </a:rPr>
              <a:t>(ITN): IA </a:t>
            </a:r>
            <a:r>
              <a:rPr b="0" lang="en-US" sz="1800" spc="-1" strike="noStrike">
                <a:latin typeface="Arial"/>
                <a:ea typeface="Noto Sans CJK SC"/>
              </a:rPr>
              <a:t>explicable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7. PAPUD </a:t>
            </a:r>
            <a:r>
              <a:rPr b="0" lang="en-US" sz="1800" spc="-1" strike="noStrike">
                <a:latin typeface="Arial"/>
                <a:ea typeface="Noto Sans CJK SC"/>
              </a:rPr>
              <a:t>(H2020): TAL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8. AI-</a:t>
            </a:r>
            <a:r>
              <a:rPr b="0" lang="en-US" sz="1800" spc="-1" strike="noStrike">
                <a:latin typeface="Arial"/>
                <a:ea typeface="Noto Sans CJK SC"/>
              </a:rPr>
              <a:t>PROFICIENT </a:t>
            </a:r>
            <a:r>
              <a:rPr b="0" lang="en-US" sz="1800" spc="-1" strike="noStrike">
                <a:latin typeface="Arial"/>
                <a:ea typeface="Noto Sans CJK SC"/>
              </a:rPr>
              <a:t>(H2020): IA et </a:t>
            </a:r>
            <a:r>
              <a:rPr b="0" lang="en-US" sz="1800" spc="-1" strike="noStrike">
                <a:latin typeface="Arial"/>
                <a:ea typeface="Noto Sans CJK SC"/>
              </a:rPr>
              <a:t>éthique pour </a:t>
            </a:r>
            <a:r>
              <a:rPr b="0" lang="en-US" sz="1800" spc="-1" strike="noStrike">
                <a:latin typeface="Arial"/>
                <a:ea typeface="Noto Sans CJK SC"/>
              </a:rPr>
              <a:t>l’industrie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9. Humane-AI </a:t>
            </a:r>
            <a:r>
              <a:rPr b="0" lang="en-US" sz="1800" spc="-1" strike="noStrike">
                <a:latin typeface="Arial"/>
                <a:ea typeface="Noto Sans CJK SC"/>
              </a:rPr>
              <a:t>(H2020): IA et </a:t>
            </a:r>
            <a:r>
              <a:rPr b="0" lang="en-US" sz="1800" spc="-1" strike="noStrike">
                <a:latin typeface="Arial"/>
                <a:ea typeface="Noto Sans CJK SC"/>
              </a:rPr>
              <a:t>éthique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10. Web-NLG </a:t>
            </a:r>
            <a:r>
              <a:rPr b="0" lang="en-US" sz="1800" spc="-1" strike="noStrike">
                <a:latin typeface="Arial"/>
                <a:ea typeface="Noto Sans CJK SC"/>
              </a:rPr>
              <a:t>(ANR): TAL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11. CLARIN </a:t>
            </a:r>
            <a:r>
              <a:rPr b="0" lang="en-US" sz="1800" spc="-1" strike="noStrike">
                <a:latin typeface="Arial"/>
                <a:ea typeface="Noto Sans CJK SC"/>
              </a:rPr>
              <a:t>(Réseau EU): </a:t>
            </a:r>
            <a:r>
              <a:rPr b="0" lang="en-US" sz="1800" spc="-1" strike="noStrike">
                <a:latin typeface="Arial"/>
                <a:ea typeface="Noto Sans CJK SC"/>
              </a:rPr>
              <a:t>resources </a:t>
            </a:r>
            <a:r>
              <a:rPr b="0" lang="en-US" sz="1800" spc="-1" strike="noStrike">
                <a:latin typeface="Arial"/>
                <a:ea typeface="Noto Sans CJK SC"/>
              </a:rPr>
              <a:t>linguistiques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12. TAILOR </a:t>
            </a:r>
            <a:r>
              <a:rPr b="0" lang="en-US" sz="1800" spc="-1" strike="noStrike">
                <a:latin typeface="Arial"/>
                <a:ea typeface="Noto Sans CJK SC"/>
              </a:rPr>
              <a:t>(H2020): IA et </a:t>
            </a:r>
            <a:r>
              <a:rPr b="0" lang="en-US" sz="1800" spc="-1" strike="noStrike">
                <a:latin typeface="Arial"/>
                <a:ea typeface="Noto Sans CJK SC"/>
              </a:rPr>
              <a:t>confiance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13. HyAIAI </a:t>
            </a:r>
            <a:r>
              <a:rPr b="0" lang="en-US" sz="1800" spc="-1" strike="noStrike">
                <a:latin typeface="Arial"/>
                <a:ea typeface="Noto Sans CJK SC"/>
              </a:rPr>
              <a:t>(Inria): IA </a:t>
            </a:r>
            <a:r>
              <a:rPr b="0" lang="en-US" sz="1800" spc="-1" strike="noStrike">
                <a:latin typeface="Arial"/>
                <a:ea typeface="Noto Sans CJK SC"/>
              </a:rPr>
              <a:t>interprétable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Collaborations </a:t>
            </a:r>
            <a:r>
              <a:rPr b="0" lang="en-US" sz="1800" spc="-1" strike="noStrike">
                <a:latin typeface="Arial"/>
                <a:ea typeface="Noto Sans CJK SC"/>
              </a:rPr>
              <a:t>CIFRE: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– </a:t>
            </a:r>
            <a:r>
              <a:rPr b="0" lang="en-US" sz="1800" spc="-1" strike="noStrike">
                <a:latin typeface="Arial"/>
                <a:ea typeface="Noto Sans CJK SC"/>
              </a:rPr>
              <a:t>Facebook </a:t>
            </a:r>
            <a:r>
              <a:rPr b="0" lang="en-US" sz="1800" spc="-1" strike="noStrike">
                <a:latin typeface="Arial"/>
                <a:ea typeface="Noto Sans CJK SC"/>
              </a:rPr>
              <a:t>(Angela Fan)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– </a:t>
            </a:r>
            <a:r>
              <a:rPr b="0" lang="en-US" sz="1800" spc="-1" strike="noStrike">
                <a:latin typeface="Arial"/>
                <a:ea typeface="Noto Sans CJK SC"/>
              </a:rPr>
              <a:t>Huggingface </a:t>
            </a:r>
            <a:r>
              <a:rPr b="0" lang="en-US" sz="1800" spc="-1" strike="noStrike">
                <a:latin typeface="Arial"/>
                <a:ea typeface="Noto Sans CJK SC"/>
              </a:rPr>
              <a:t>(Teven Le </a:t>
            </a:r>
            <a:r>
              <a:rPr b="0" lang="en-US" sz="1800" spc="-1" strike="noStrike">
                <a:latin typeface="Arial"/>
                <a:ea typeface="Noto Sans CJK SC"/>
              </a:rPr>
              <a:t>Scao)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– </a:t>
            </a:r>
            <a:r>
              <a:rPr b="0" lang="en-US" sz="1800" spc="-1" strike="noStrike">
                <a:latin typeface="Arial"/>
                <a:ea typeface="Noto Sans CJK SC"/>
              </a:rPr>
              <a:t>Aliae (Anna </a:t>
            </a:r>
            <a:r>
              <a:rPr b="0" lang="en-US" sz="1800" spc="-1" strike="noStrike">
                <a:latin typeface="Arial"/>
                <a:ea typeface="Noto Sans CJK SC"/>
              </a:rPr>
              <a:t>Liednikova)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– </a:t>
            </a:r>
            <a:r>
              <a:rPr b="0" lang="en-US" sz="1800" spc="-1" strike="noStrike">
                <a:latin typeface="Arial"/>
                <a:ea typeface="Noto Sans CJK SC"/>
              </a:rPr>
              <a:t>Orange </a:t>
            </a:r>
            <a:r>
              <a:rPr b="0" lang="en-US" sz="1800" spc="-1" strike="noStrike">
                <a:latin typeface="Arial"/>
                <a:ea typeface="Noto Sans CJK SC"/>
              </a:rPr>
              <a:t>(Laureline </a:t>
            </a:r>
            <a:r>
              <a:rPr b="0" lang="en-US" sz="1800" spc="-1" strike="noStrike">
                <a:latin typeface="Arial"/>
                <a:ea typeface="Noto Sans CJK SC"/>
              </a:rPr>
              <a:t>Perotin, Adrien </a:t>
            </a:r>
            <a:r>
              <a:rPr b="0" lang="en-US" sz="1800" spc="-1" strike="noStrike">
                <a:latin typeface="Arial"/>
                <a:ea typeface="Noto Sans CJK SC"/>
              </a:rPr>
              <a:t>Dufraux)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32"/>
          <p:cNvSpPr/>
          <p:nvPr/>
        </p:nvSpPr>
        <p:spPr>
          <a:xfrm>
            <a:off x="838080" y="274680"/>
            <a:ext cx="7846920" cy="11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OLKi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1371600" y="1299600"/>
            <a:ext cx="6857640" cy="52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1800" spc="-1" strike="noStrike">
                <a:latin typeface="Arial"/>
                <a:ea typeface="Noto Sans CJK SC"/>
              </a:rPr>
              <a:t>Open </a:t>
            </a:r>
            <a:r>
              <a:rPr b="0" i="1" lang="en-US" sz="1800" spc="-1" strike="noStrike">
                <a:latin typeface="Arial"/>
                <a:ea typeface="Noto Sans CJK SC"/>
              </a:rPr>
              <a:t>Language and </a:t>
            </a:r>
            <a:r>
              <a:rPr b="0" i="1" lang="en-US" sz="1800" spc="-1" strike="noStrike">
                <a:latin typeface="Arial"/>
                <a:ea typeface="Noto Sans CJK SC"/>
              </a:rPr>
              <a:t>Knowledge for </a:t>
            </a:r>
            <a:r>
              <a:rPr b="0" i="1" lang="en-US" sz="1800" spc="-1" strike="noStrike">
                <a:latin typeface="Arial"/>
                <a:ea typeface="Noto Sans CJK SC"/>
              </a:rPr>
              <a:t>Citizens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- 2018-2022, </a:t>
            </a:r>
            <a:r>
              <a:rPr b="0" lang="en-US" sz="1800" spc="-1" strike="noStrike">
                <a:latin typeface="Arial"/>
                <a:ea typeface="Noto Sans CJK SC"/>
              </a:rPr>
              <a:t>1.5M€ </a:t>
            </a:r>
            <a:r>
              <a:rPr b="0" lang="en-US" sz="1800" spc="-1" strike="noStrike">
                <a:latin typeface="Arial"/>
                <a:ea typeface="Noto Sans CJK SC"/>
              </a:rPr>
              <a:t>(600k€ pour le </a:t>
            </a:r>
            <a:r>
              <a:rPr b="0" lang="en-US" sz="1800" spc="-1" strike="noStrike">
                <a:latin typeface="Arial"/>
                <a:ea typeface="Noto Sans CJK SC"/>
              </a:rPr>
              <a:t>LORIA)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Consortium: </a:t>
            </a:r>
            <a:r>
              <a:rPr b="0" lang="en-US" sz="1800" spc="-1" strike="noStrike">
                <a:latin typeface="Arial"/>
                <a:ea typeface="Noto Sans CJK SC"/>
              </a:rPr>
              <a:t>LORIA, IECL, </a:t>
            </a:r>
            <a:r>
              <a:rPr b="0" lang="en-US" sz="1800" spc="-1" strike="noStrike">
                <a:latin typeface="Arial"/>
                <a:ea typeface="Noto Sans CJK SC"/>
              </a:rPr>
              <a:t>ATILF, AHP, </a:t>
            </a:r>
            <a:r>
              <a:rPr b="0" lang="en-US" sz="1800" spc="-1" strike="noStrike">
                <a:latin typeface="Arial"/>
                <a:ea typeface="Noto Sans CJK SC"/>
              </a:rPr>
              <a:t>CREM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- 4 thèses au </a:t>
            </a:r>
            <a:r>
              <a:rPr b="0" lang="en-US" sz="1800" spc="-1" strike="noStrike">
                <a:latin typeface="Arial"/>
                <a:ea typeface="Noto Sans CJK SC"/>
              </a:rPr>
              <a:t>LORIA: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Hoa </a:t>
            </a:r>
            <a:r>
              <a:rPr b="0" lang="en-US" sz="1800" spc="-1" strike="noStrike">
                <a:latin typeface="Arial"/>
                <a:ea typeface="Noto Sans CJK SC"/>
              </a:rPr>
              <a:t>Thien Le: </a:t>
            </a:r>
            <a:r>
              <a:rPr b="0" lang="en-US" sz="1800" spc="-1" strike="noStrike">
                <a:latin typeface="Arial"/>
                <a:ea typeface="Noto Sans CJK SC"/>
              </a:rPr>
              <a:t>analyse de </a:t>
            </a:r>
            <a:r>
              <a:rPr b="0" lang="en-US" sz="1800" spc="-1" strike="noStrike">
                <a:latin typeface="Arial"/>
                <a:ea typeface="Noto Sans CJK SC"/>
              </a:rPr>
              <a:t>sentiments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Nicolas </a:t>
            </a:r>
            <a:r>
              <a:rPr b="0" lang="en-US" sz="1800" spc="-1" strike="noStrike">
                <a:latin typeface="Arial"/>
                <a:ea typeface="Noto Sans CJK SC"/>
              </a:rPr>
              <a:t>Lasolle: </a:t>
            </a:r>
            <a:r>
              <a:rPr b="0" lang="en-US" sz="1800" spc="-1" strike="noStrike">
                <a:latin typeface="Arial"/>
                <a:ea typeface="Noto Sans CJK SC"/>
              </a:rPr>
              <a:t>recherche </a:t>
            </a:r>
            <a:r>
              <a:rPr b="0" lang="en-US" sz="1800" spc="-1" strike="noStrike">
                <a:latin typeface="Arial"/>
                <a:ea typeface="Noto Sans CJK SC"/>
              </a:rPr>
              <a:t>pour le web </a:t>
            </a:r>
            <a:r>
              <a:rPr b="0" lang="en-US" sz="1800" spc="-1" strike="noStrike">
                <a:latin typeface="Arial"/>
                <a:ea typeface="Noto Sans CJK SC"/>
              </a:rPr>
              <a:t>sémantique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Laurine </a:t>
            </a:r>
            <a:r>
              <a:rPr b="0" lang="en-US" sz="1800" spc="-1" strike="noStrike">
                <a:latin typeface="Arial"/>
                <a:ea typeface="Noto Sans CJK SC"/>
              </a:rPr>
              <a:t>Hubert: </a:t>
            </a:r>
            <a:r>
              <a:rPr b="0" lang="en-US" sz="1800" spc="-1" strike="noStrike">
                <a:latin typeface="Arial"/>
                <a:ea typeface="Noto Sans CJK SC"/>
              </a:rPr>
              <a:t>analyse du </a:t>
            </a:r>
            <a:r>
              <a:rPr b="0" lang="en-US" sz="1800" spc="-1" strike="noStrike">
                <a:latin typeface="Arial"/>
                <a:ea typeface="Noto Sans CJK SC"/>
              </a:rPr>
              <a:t>discours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Tulika </a:t>
            </a:r>
            <a:r>
              <a:rPr b="0" lang="en-US" sz="1800" spc="-1" strike="noStrike">
                <a:latin typeface="Arial"/>
                <a:ea typeface="Noto Sans CJK SC"/>
              </a:rPr>
              <a:t>Bose: parole </a:t>
            </a:r>
            <a:r>
              <a:rPr b="0" lang="en-US" sz="1800" spc="-1" strike="noStrike">
                <a:latin typeface="Arial"/>
                <a:ea typeface="Noto Sans CJK SC"/>
              </a:rPr>
              <a:t>haineuse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- 1 postdoc au </a:t>
            </a:r>
            <a:r>
              <a:rPr b="0" lang="en-US" sz="1800" spc="-1" strike="noStrike">
                <a:latin typeface="Arial"/>
                <a:ea typeface="Noto Sans CJK SC"/>
              </a:rPr>
              <a:t>LORIA: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Jiajun </a:t>
            </a:r>
            <a:r>
              <a:rPr b="0" lang="en-US" sz="1800" spc="-1" strike="noStrike">
                <a:latin typeface="Arial"/>
                <a:ea typeface="Noto Sans CJK SC"/>
              </a:rPr>
              <a:t>Pan: fouille de </a:t>
            </a:r>
            <a:r>
              <a:rPr b="0" lang="en-US" sz="1800" spc="-1" strike="noStrike">
                <a:latin typeface="Arial"/>
                <a:ea typeface="Noto Sans CJK SC"/>
              </a:rPr>
              <a:t>données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- 1 ingénieur </a:t>
            </a:r>
            <a:r>
              <a:rPr b="0" lang="en-US" sz="1800" spc="-1" strike="noStrike">
                <a:latin typeface="Arial"/>
                <a:ea typeface="Noto Sans CJK SC"/>
              </a:rPr>
              <a:t>qui poursuit </a:t>
            </a:r>
            <a:r>
              <a:rPr b="0" lang="en-US" sz="1800" spc="-1" strike="noStrike">
                <a:latin typeface="Arial"/>
                <a:ea typeface="Noto Sans CJK SC"/>
              </a:rPr>
              <a:t>en thèse au </a:t>
            </a:r>
            <a:r>
              <a:rPr b="0" lang="en-US" sz="1800" spc="-1" strike="noStrike">
                <a:latin typeface="Arial"/>
                <a:ea typeface="Noto Sans CJK SC"/>
              </a:rPr>
              <a:t>LORIA: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Pierre-</a:t>
            </a:r>
            <a:r>
              <a:rPr b="0" lang="en-US" sz="1800" spc="-1" strike="noStrike">
                <a:latin typeface="Arial"/>
                <a:ea typeface="Noto Sans CJK SC"/>
              </a:rPr>
              <a:t>Antoine Rault: </a:t>
            </a:r>
            <a:r>
              <a:rPr b="0" lang="en-US" sz="1800" spc="-1" strike="noStrike">
                <a:latin typeface="Arial"/>
                <a:ea typeface="Noto Sans CJK SC"/>
              </a:rPr>
              <a:t>applications </a:t>
            </a:r>
            <a:r>
              <a:rPr b="0" lang="en-US" sz="1800" spc="-1" strike="noStrike">
                <a:latin typeface="Arial"/>
                <a:ea typeface="Noto Sans CJK SC"/>
              </a:rPr>
              <a:t>distribuées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31"/>
          <p:cNvSpPr/>
          <p:nvPr/>
        </p:nvSpPr>
        <p:spPr>
          <a:xfrm>
            <a:off x="838080" y="274680"/>
            <a:ext cx="7846920" cy="11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OLKi: 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anima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tion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1371600" y="1299600"/>
            <a:ext cx="6857640" cy="52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Groupe de </a:t>
            </a:r>
            <a:r>
              <a:rPr b="0" lang="en-US" sz="1800" spc="-1" strike="noStrike">
                <a:latin typeface="Arial"/>
                <a:ea typeface="Noto Sans CJK SC"/>
              </a:rPr>
              <a:t>travail sur le </a:t>
            </a:r>
            <a:r>
              <a:rPr b="0" lang="en-US" sz="1800" spc="-1" strike="noStrike">
                <a:latin typeface="Arial"/>
                <a:ea typeface="Noto Sans CJK SC"/>
              </a:rPr>
              <a:t>deep learning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mailing-</a:t>
            </a:r>
            <a:r>
              <a:rPr b="0" lang="en-US" sz="1800" spc="-1" strike="noStrike">
                <a:latin typeface="Arial"/>
                <a:ea typeface="Noto Sans CJK SC"/>
              </a:rPr>
              <a:t>list </a:t>
            </a:r>
            <a:r>
              <a:rPr b="0" i="1" lang="en-US" sz="1800" spc="-1" strike="noStrike">
                <a:latin typeface="Arial"/>
                <a:ea typeface="Noto Sans CJK SC"/>
              </a:rPr>
              <a:t>deeploria</a:t>
            </a:r>
            <a:r>
              <a:rPr b="0" lang="en-US" sz="1800" spc="-1" strike="noStrike">
                <a:latin typeface="Arial"/>
                <a:ea typeface="Noto Sans CJK SC"/>
              </a:rPr>
              <a:t>, </a:t>
            </a:r>
            <a:r>
              <a:rPr b="0" lang="en-US" sz="1800" spc="-1" strike="noStrike">
                <a:latin typeface="Arial"/>
                <a:ea typeface="Noto Sans CJK SC"/>
              </a:rPr>
              <a:t>2 reading </a:t>
            </a:r>
            <a:r>
              <a:rPr b="0" lang="en-US" sz="1800" spc="-1" strike="noStrike">
                <a:latin typeface="Arial"/>
                <a:ea typeface="Noto Sans CJK SC"/>
              </a:rPr>
              <a:t>groups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Groupe de </a:t>
            </a:r>
            <a:r>
              <a:rPr b="0" lang="en-US" sz="1800" spc="-1" strike="noStrike">
                <a:latin typeface="Arial"/>
                <a:ea typeface="Noto Sans CJK SC"/>
              </a:rPr>
              <a:t>travail sur </a:t>
            </a:r>
            <a:r>
              <a:rPr b="0" lang="en-US" sz="1800" spc="-1" strike="noStrike">
                <a:latin typeface="Arial"/>
                <a:ea typeface="Noto Sans CJK SC"/>
              </a:rPr>
              <a:t>l’éthique de </a:t>
            </a:r>
            <a:r>
              <a:rPr b="0" lang="en-US" sz="1800" spc="-1" strike="noStrike">
                <a:latin typeface="Arial"/>
                <a:ea typeface="Noto Sans CJK SC"/>
              </a:rPr>
              <a:t>l’IA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Charte </a:t>
            </a:r>
            <a:r>
              <a:rPr b="0" lang="en-US" sz="1800" spc="-1" strike="noStrike">
                <a:latin typeface="Arial"/>
                <a:ea typeface="Noto Sans CJK SC"/>
              </a:rPr>
              <a:t>IA (licence des </a:t>
            </a:r>
            <a:r>
              <a:rPr b="0" lang="en-US" sz="1800" spc="-1" strike="noStrike">
                <a:latin typeface="Arial"/>
                <a:ea typeface="Noto Sans CJK SC"/>
              </a:rPr>
              <a:t>modèles)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Cycle de </a:t>
            </a:r>
            <a:r>
              <a:rPr b="0" lang="en-US" sz="1800" spc="-1" strike="noStrike">
                <a:latin typeface="Arial"/>
                <a:ea typeface="Noto Sans CJK SC"/>
              </a:rPr>
              <a:t>séminaires &amp; </a:t>
            </a:r>
            <a:r>
              <a:rPr b="0" lang="en-US" sz="1800" spc="-1" strike="noStrike">
                <a:latin typeface="Arial"/>
                <a:ea typeface="Noto Sans CJK SC"/>
              </a:rPr>
              <a:t>workshops </a:t>
            </a:r>
            <a:r>
              <a:rPr b="0" lang="en-US" sz="1800" spc="-1" strike="noStrike">
                <a:latin typeface="Arial"/>
                <a:ea typeface="Noto Sans CJK SC"/>
              </a:rPr>
              <a:t>philo-info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Environ 40 </a:t>
            </a:r>
            <a:r>
              <a:rPr b="0" lang="en-US" sz="1800" spc="-1" strike="noStrike">
                <a:latin typeface="Arial"/>
                <a:ea typeface="Noto Sans CJK SC"/>
              </a:rPr>
              <a:t>vidéos: </a:t>
            </a:r>
            <a:r>
              <a:rPr b="0" i="1" lang="en-US" sz="1800" spc="-1" strike="noStrike">
                <a:latin typeface="Arial"/>
                <a:ea typeface="Noto Sans CJK SC"/>
              </a:rPr>
              <a:t>https://olki.lori</a:t>
            </a:r>
            <a:r>
              <a:rPr b="0" i="1" lang="en-US" sz="1800" spc="-1" strike="noStrike">
                <a:latin typeface="Arial"/>
                <a:ea typeface="Noto Sans CJK SC"/>
              </a:rPr>
              <a:t>a.fr/portfolio/vi</a:t>
            </a:r>
            <a:r>
              <a:rPr b="0" i="1" lang="en-US" sz="1800" spc="-1" strike="noStrike">
                <a:latin typeface="Arial"/>
                <a:ea typeface="Noto Sans CJK SC"/>
              </a:rPr>
              <a:t>deos/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</a:t>
            </a:r>
            <a:r>
              <a:rPr b="0" lang="en-US" sz="1800" spc="-1" strike="noStrike">
                <a:latin typeface="Arial"/>
                <a:ea typeface="Noto Sans CJK SC"/>
              </a:rPr>
              <a:t>vulgarisation </a:t>
            </a:r>
            <a:r>
              <a:rPr b="0" lang="en-US" sz="1800" spc="-1" strike="noStrike">
                <a:latin typeface="Arial"/>
                <a:ea typeface="Noto Sans CJK SC"/>
              </a:rPr>
              <a:t>de l’IA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</a:t>
            </a:r>
            <a:r>
              <a:rPr b="0" lang="en-US" sz="1800" spc="-1" strike="noStrike">
                <a:latin typeface="Arial"/>
                <a:ea typeface="Noto Sans CJK SC"/>
              </a:rPr>
              <a:t>séminaires </a:t>
            </a:r>
            <a:r>
              <a:rPr b="0" lang="en-US" sz="1800" spc="-1" strike="noStrike">
                <a:latin typeface="Arial"/>
                <a:ea typeface="Noto Sans CJK SC"/>
              </a:rPr>
              <a:t>philo-info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vidéo-</a:t>
            </a:r>
            <a:r>
              <a:rPr b="0" lang="en-US" sz="1800" spc="-1" strike="noStrike">
                <a:latin typeface="Arial"/>
                <a:ea typeface="Noto Sans CJK SC"/>
              </a:rPr>
              <a:t>pitch...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6206400" y="3626280"/>
            <a:ext cx="2709000" cy="177732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4919400" y="4347000"/>
            <a:ext cx="2709000" cy="169380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2514600" y="4756680"/>
            <a:ext cx="2937600" cy="1644120"/>
          </a:xfrm>
          <a:prstGeom prst="rect">
            <a:avLst/>
          </a:prstGeom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4"/>
          <a:stretch/>
        </p:blipFill>
        <p:spPr>
          <a:xfrm>
            <a:off x="457200" y="5029200"/>
            <a:ext cx="2967120" cy="165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33"/>
          <p:cNvSpPr/>
          <p:nvPr/>
        </p:nvSpPr>
        <p:spPr>
          <a:xfrm>
            <a:off x="838080" y="274680"/>
            <a:ext cx="7846920" cy="11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Axe TAL-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IA: 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construire 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des ponts 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entre les 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projets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914400" y="1299600"/>
            <a:ext cx="7543800" cy="52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Depuis le projet PAPUD (LORIA-Bull-Atos)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Modèles de deep learning historiques pour le TAL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Réutilisation en contexte industriel: analyse des logs systèmes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Via OLKi (LORIA-ATILF-AHP):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Développement des modèles de langue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Prise en compte des aspects éthiques: collaboration avec AHP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Vers le projet AI-PROFICIENT (LORIA-CRAN):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Renforcement des aspects éthiques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Spécialisation des modèles </a:t>
            </a:r>
            <a:r>
              <a:rPr b="0" i="1" lang="en-US" sz="1800" spc="-1" strike="noStrike">
                <a:latin typeface="Arial"/>
                <a:ea typeface="Noto Sans CJK SC"/>
              </a:rPr>
              <a:t>time-series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Nouveau thème: federated learning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34"/>
          <p:cNvSpPr/>
          <p:nvPr/>
        </p:nvSpPr>
        <p:spPr>
          <a:xfrm>
            <a:off x="838080" y="274680"/>
            <a:ext cx="7846920" cy="11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Axe TAL-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IA: 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formatio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n &amp; 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recherch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914400" y="1299600"/>
            <a:ext cx="7543800" cy="52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Deux écoles d’été Python4NLP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Master TAL ERASMUS Mundus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- Formations BAC+5: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Cours de deep learning, TAL à l’IDMC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latin typeface="Arial"/>
                <a:ea typeface="Noto Sans CJK SC"/>
              </a:rPr>
              <a:t>- Cours de machine learning à l’Ecole des Mines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latin typeface="Arial"/>
                <a:ea typeface="Noto Sans CJK SC"/>
                <a:hlinkClick r:id="rId1"/>
              </a:rPr>
              <a:t>https://ia.loria.fr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6"/>
          <p:cNvSpPr/>
          <p:nvPr/>
        </p:nvSpPr>
        <p:spPr>
          <a:xfrm>
            <a:off x="838080" y="274680"/>
            <a:ext cx="7846920" cy="11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Exemple: Hate speech detection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1371600" y="1335600"/>
            <a:ext cx="6857640" cy="13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- Collaboration avec le CREM et Sheffield Univ.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- Résoudre le problème des “hate speech detectors” qui se focalisent sur les mauvaises corrélations en cross-datasets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4149000" y="3240360"/>
            <a:ext cx="4308840" cy="2474280"/>
          </a:xfrm>
          <a:prstGeom prst="rect">
            <a:avLst/>
          </a:prstGeom>
          <a:ln w="0">
            <a:noFill/>
          </a:ln>
        </p:spPr>
      </p:pic>
      <p:sp>
        <p:nvSpPr>
          <p:cNvPr id="99" name=""/>
          <p:cNvSpPr/>
          <p:nvPr/>
        </p:nvSpPr>
        <p:spPr>
          <a:xfrm>
            <a:off x="4186800" y="5798520"/>
            <a:ext cx="43430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1800" spc="-1" strike="noStrike">
                <a:latin typeface="Arial"/>
              </a:rPr>
              <a:t>Extrait de Bose &amp; al., ACL Findings 2022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1828800" y="3753360"/>
            <a:ext cx="1504080" cy="1504080"/>
          </a:xfrm>
          <a:prstGeom prst="rect">
            <a:avLst/>
          </a:prstGeom>
          <a:ln w="0">
            <a:noFill/>
          </a:ln>
        </p:spPr>
      </p:pic>
      <p:sp>
        <p:nvSpPr>
          <p:cNvPr id="101" name=""/>
          <p:cNvSpPr/>
          <p:nvPr/>
        </p:nvSpPr>
        <p:spPr>
          <a:xfrm>
            <a:off x="1924200" y="5450400"/>
            <a:ext cx="13712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1800" spc="-1" strike="noStrike">
                <a:latin typeface="Arial"/>
              </a:rPr>
              <a:t>Tulika Bose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Application>LibreOffice/7.2.4.1$Linux_X86_64 LibreOffice_project/27d75539669ac387bb498e35313b970b7fe9c4f9</Application>
  <AppVersion>15.0000</AppVersion>
  <Words>1</Words>
  <Paragraphs>2</Paragraphs>
  <Company>loria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2011-02-02T09:24:25Z</dcterms:created>
  <dc:creator>bouihed</dc:creator>
  <dc:description/>
  <dc:language>en-US</dc:language>
  <cp:lastModifiedBy/>
  <dcterms:modified xsi:type="dcterms:W3CDTF">2022-09-01T11:31:58Z</dcterms:modified>
  <cp:revision>88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Présentation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</vt:i4>
  </property>
</Properties>
</file>